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" panose="020B0503030501040103" pitchFamily="34" charset="0"/>
      <p:regular r:id="rId19"/>
    </p:embeddedFont>
    <p:embeddedFont>
      <p:font typeface="Canva Sans Bold" panose="020B0803030501040103" pitchFamily="34" charset="0"/>
      <p:regular r:id="rId20"/>
      <p:bold r:id="rId21"/>
    </p:embeddedFont>
    <p:embeddedFont>
      <p:font typeface="Canva Sans Italics" panose="020B0503030501040103" pitchFamily="34" charset="0"/>
      <p:regular r:id="rId22"/>
      <p:italic r:id="rId23"/>
    </p:embeddedFont>
    <p:embeddedFont>
      <p:font typeface="Garet Italics" pitchFamily="2" charset="77"/>
      <p:regular r:id="rId24"/>
      <p:italic r:id="rId25"/>
    </p:embeddedFont>
    <p:embeddedFont>
      <p:font typeface="Lustria" panose="02000603060000020004" pitchFamily="2" charset="0"/>
      <p:regular r:id="rId26"/>
    </p:embeddedFont>
    <p:embeddedFont>
      <p:font typeface="Playfair Display" pitchFamily="2" charset="77"/>
      <p:regular r:id="rId27"/>
    </p:embeddedFont>
    <p:embeddedFont>
      <p:font typeface="Poppins Medium" panose="020B0604020202020204" pitchFamily="34" charset="0"/>
      <p:regular r:id="rId28"/>
    </p:embeddedFont>
    <p:embeddedFont>
      <p:font typeface="Public Sans" pitchFamily="2" charset="77"/>
      <p:regular r:id="rId29"/>
    </p:embeddedFont>
    <p:embeddedFont>
      <p:font typeface="Public Sans Bold" pitchFamily="2" charset="7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21" autoAdjust="0"/>
  </p:normalViewPr>
  <p:slideViewPr>
    <p:cSldViewPr>
      <p:cViewPr varScale="1">
        <p:scale>
          <a:sx n="72" d="100"/>
          <a:sy n="72" d="100"/>
        </p:scale>
        <p:origin x="8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svg"/><Relationship Id="rId3" Type="http://schemas.openxmlformats.org/officeDocument/2006/relationships/image" Target="../media/image47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6.png"/><Relationship Id="rId16" Type="http://schemas.openxmlformats.org/officeDocument/2006/relationships/image" Target="../media/image63.pn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50.statcan.gc.ca/n1/en/catalogue/71-607-X2024021" TargetMode="External"/><Relationship Id="rId2" Type="http://schemas.openxmlformats.org/officeDocument/2006/relationships/hyperlink" Target="https://www.euda.europa.eu/publications/html/pods/waste-water-analysis_en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7.png"/><Relationship Id="rId9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779671" y="8902811"/>
            <a:ext cx="1333745" cy="1257468"/>
            <a:chOff x="0" y="0"/>
            <a:chExt cx="1778327" cy="16766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869" r="7869"/>
            <a:stretch>
              <a:fillRect/>
            </a:stretch>
          </p:blipFill>
          <p:spPr>
            <a:xfrm>
              <a:off x="0" y="0"/>
              <a:ext cx="1778327" cy="1676624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850974" y="2528362"/>
            <a:ext cx="6513813" cy="188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04"/>
              </a:lnSpc>
            </a:pPr>
            <a:r>
              <a:rPr lang="en-US" sz="15059" spc="75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Drugs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0974" y="4709797"/>
            <a:ext cx="16408326" cy="1260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60"/>
              </a:lnSpc>
              <a:spcBef>
                <a:spcPct val="0"/>
              </a:spcBef>
            </a:pPr>
            <a:r>
              <a:rPr lang="en-US" sz="3614" b="1" spc="82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HOW CAN WASTEWATER TESTING BE USED TO MONITOR DRUG CONSUMPTION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407" y="7164705"/>
            <a:ext cx="7862435" cy="217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Safeen Mridha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Ayda Takehei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Danae McCulloch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Wardah Ali  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Navyasri Chinthapatla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9818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85432" y="2420447"/>
            <a:ext cx="12517131" cy="7510279"/>
          </a:xfrm>
          <a:custGeom>
            <a:avLst/>
            <a:gdLst/>
            <a:ahLst/>
            <a:cxnLst/>
            <a:rect l="l" t="t" r="r" b="b"/>
            <a:pathLst>
              <a:path w="12517131" h="7510279">
                <a:moveTo>
                  <a:pt x="0" y="0"/>
                </a:moveTo>
                <a:lnTo>
                  <a:pt x="12517131" y="0"/>
                </a:lnTo>
                <a:lnTo>
                  <a:pt x="12517131" y="7510278"/>
                </a:lnTo>
                <a:lnTo>
                  <a:pt x="0" y="751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695" y="281008"/>
            <a:ext cx="16230605" cy="159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 b="1" spc="684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IS THE ANALYSIS OF DRUG METABOLITES MOSTLY CAUSED BY PRESCRIBED OR UNPRESCRIBED DRUGS? WHAT IS THE OVERALL LEADING DRUG? </a:t>
            </a:r>
          </a:p>
        </p:txBody>
      </p:sp>
      <p:sp>
        <p:nvSpPr>
          <p:cNvPr id="5" name="Freeform 5"/>
          <p:cNvSpPr/>
          <p:nvPr/>
        </p:nvSpPr>
        <p:spPr>
          <a:xfrm>
            <a:off x="2561136" y="2120386"/>
            <a:ext cx="3487293" cy="4114800"/>
          </a:xfrm>
          <a:custGeom>
            <a:avLst/>
            <a:gdLst/>
            <a:ahLst/>
            <a:cxnLst/>
            <a:rect l="l" t="t" r="r" b="b"/>
            <a:pathLst>
              <a:path w="3487293" h="4114800">
                <a:moveTo>
                  <a:pt x="0" y="0"/>
                </a:moveTo>
                <a:lnTo>
                  <a:pt x="3487293" y="0"/>
                </a:lnTo>
                <a:lnTo>
                  <a:pt x="3487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2857588" y="6556879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5" y="0"/>
                </a:lnTo>
                <a:lnTo>
                  <a:pt x="3294985" y="3887889"/>
                </a:lnTo>
                <a:lnTo>
                  <a:pt x="0" y="3887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2081200" y="1823934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5" y="0"/>
                </a:lnTo>
                <a:lnTo>
                  <a:pt x="3294985" y="3887889"/>
                </a:lnTo>
                <a:lnTo>
                  <a:pt x="0" y="3887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2377651" y="6260428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6" y="0"/>
                </a:lnTo>
                <a:lnTo>
                  <a:pt x="3294986" y="3887888"/>
                </a:lnTo>
                <a:lnTo>
                  <a:pt x="0" y="3887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6313" y="758888"/>
            <a:ext cx="14615373" cy="8769224"/>
          </a:xfrm>
          <a:custGeom>
            <a:avLst/>
            <a:gdLst/>
            <a:ahLst/>
            <a:cxnLst/>
            <a:rect l="l" t="t" r="r" b="b"/>
            <a:pathLst>
              <a:path w="14615373" h="8769224">
                <a:moveTo>
                  <a:pt x="0" y="0"/>
                </a:moveTo>
                <a:lnTo>
                  <a:pt x="14615374" y="0"/>
                </a:lnTo>
                <a:lnTo>
                  <a:pt x="14615374" y="8769224"/>
                </a:lnTo>
                <a:lnTo>
                  <a:pt x="0" y="8769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6054" y="506761"/>
            <a:ext cx="3487293" cy="4114800"/>
          </a:xfrm>
          <a:custGeom>
            <a:avLst/>
            <a:gdLst/>
            <a:ahLst/>
            <a:cxnLst/>
            <a:rect l="l" t="t" r="r" b="b"/>
            <a:pathLst>
              <a:path w="3487293" h="4114800">
                <a:moveTo>
                  <a:pt x="0" y="0"/>
                </a:moveTo>
                <a:lnTo>
                  <a:pt x="3487293" y="0"/>
                </a:lnTo>
                <a:lnTo>
                  <a:pt x="3487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872505" y="6153882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6" y="0"/>
                </a:lnTo>
                <a:lnTo>
                  <a:pt x="3294986" y="3887888"/>
                </a:lnTo>
                <a:lnTo>
                  <a:pt x="0" y="3887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3141720" y="210309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5" y="0"/>
                </a:lnTo>
                <a:lnTo>
                  <a:pt x="3294985" y="3887889"/>
                </a:lnTo>
                <a:lnTo>
                  <a:pt x="0" y="3887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438171" y="5857430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6" y="0"/>
                </a:lnTo>
                <a:lnTo>
                  <a:pt x="3294986" y="3887889"/>
                </a:lnTo>
                <a:lnTo>
                  <a:pt x="0" y="3887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6313" y="758888"/>
            <a:ext cx="14615373" cy="8769224"/>
          </a:xfrm>
          <a:custGeom>
            <a:avLst/>
            <a:gdLst/>
            <a:ahLst/>
            <a:cxnLst/>
            <a:rect l="l" t="t" r="r" b="b"/>
            <a:pathLst>
              <a:path w="14615373" h="8769224">
                <a:moveTo>
                  <a:pt x="0" y="0"/>
                </a:moveTo>
                <a:lnTo>
                  <a:pt x="14615374" y="0"/>
                </a:lnTo>
                <a:lnTo>
                  <a:pt x="14615374" y="8769224"/>
                </a:lnTo>
                <a:lnTo>
                  <a:pt x="0" y="8769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4843" y="464340"/>
            <a:ext cx="3487293" cy="4114800"/>
          </a:xfrm>
          <a:custGeom>
            <a:avLst/>
            <a:gdLst/>
            <a:ahLst/>
            <a:cxnLst/>
            <a:rect l="l" t="t" r="r" b="b"/>
            <a:pathLst>
              <a:path w="3487293" h="4114800">
                <a:moveTo>
                  <a:pt x="0" y="0"/>
                </a:moveTo>
                <a:lnTo>
                  <a:pt x="3487293" y="0"/>
                </a:lnTo>
                <a:lnTo>
                  <a:pt x="3487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1851295" y="6175092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5" y="0"/>
                </a:lnTo>
                <a:lnTo>
                  <a:pt x="3294985" y="3887889"/>
                </a:lnTo>
                <a:lnTo>
                  <a:pt x="0" y="3887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3120509" y="167889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6" y="0"/>
                </a:lnTo>
                <a:lnTo>
                  <a:pt x="3294986" y="3887888"/>
                </a:lnTo>
                <a:lnTo>
                  <a:pt x="0" y="3887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416961" y="5878641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5" y="0"/>
                </a:lnTo>
                <a:lnTo>
                  <a:pt x="3294985" y="3887888"/>
                </a:lnTo>
                <a:lnTo>
                  <a:pt x="0" y="3887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0045" y="639401"/>
            <a:ext cx="12957351" cy="7934029"/>
            <a:chOff x="0" y="0"/>
            <a:chExt cx="17276467" cy="10578705"/>
          </a:xfrm>
        </p:grpSpPr>
        <p:sp>
          <p:nvSpPr>
            <p:cNvPr id="3" name="Freeform 3"/>
            <p:cNvSpPr/>
            <p:nvPr/>
          </p:nvSpPr>
          <p:spPr>
            <a:xfrm>
              <a:off x="345003" y="311557"/>
              <a:ext cx="16658990" cy="9995394"/>
            </a:xfrm>
            <a:custGeom>
              <a:avLst/>
              <a:gdLst/>
              <a:ahLst/>
              <a:cxnLst/>
              <a:rect l="l" t="t" r="r" b="b"/>
              <a:pathLst>
                <a:path w="16658990" h="9995394">
                  <a:moveTo>
                    <a:pt x="0" y="0"/>
                  </a:moveTo>
                  <a:lnTo>
                    <a:pt x="16658990" y="0"/>
                  </a:lnTo>
                  <a:lnTo>
                    <a:pt x="16658990" y="9995394"/>
                  </a:lnTo>
                  <a:lnTo>
                    <a:pt x="0" y="9995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3974909" cy="4690158"/>
            </a:xfrm>
            <a:custGeom>
              <a:avLst/>
              <a:gdLst/>
              <a:ahLst/>
              <a:cxnLst/>
              <a:rect l="l" t="t" r="r" b="b"/>
              <a:pathLst>
                <a:path w="3974909" h="4690158">
                  <a:moveTo>
                    <a:pt x="0" y="0"/>
                  </a:moveTo>
                  <a:lnTo>
                    <a:pt x="3974909" y="0"/>
                  </a:lnTo>
                  <a:lnTo>
                    <a:pt x="3974909" y="4690158"/>
                  </a:lnTo>
                  <a:lnTo>
                    <a:pt x="0" y="4690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-5400000">
              <a:off x="337903" y="6485090"/>
              <a:ext cx="3755712" cy="4431518"/>
            </a:xfrm>
            <a:custGeom>
              <a:avLst/>
              <a:gdLst/>
              <a:ahLst/>
              <a:cxnLst/>
              <a:rect l="l" t="t" r="r" b="b"/>
              <a:pathLst>
                <a:path w="3755712" h="4431518">
                  <a:moveTo>
                    <a:pt x="0" y="0"/>
                  </a:moveTo>
                  <a:lnTo>
                    <a:pt x="3755712" y="0"/>
                  </a:lnTo>
                  <a:lnTo>
                    <a:pt x="3755712" y="4431518"/>
                  </a:lnTo>
                  <a:lnTo>
                    <a:pt x="0" y="4431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5400000">
              <a:off x="13182852" y="-337903"/>
              <a:ext cx="3755712" cy="4431518"/>
            </a:xfrm>
            <a:custGeom>
              <a:avLst/>
              <a:gdLst/>
              <a:ahLst/>
              <a:cxnLst/>
              <a:rect l="l" t="t" r="r" b="b"/>
              <a:pathLst>
                <a:path w="3755712" h="4431518">
                  <a:moveTo>
                    <a:pt x="0" y="0"/>
                  </a:moveTo>
                  <a:lnTo>
                    <a:pt x="3755712" y="0"/>
                  </a:lnTo>
                  <a:lnTo>
                    <a:pt x="3755712" y="4431518"/>
                  </a:lnTo>
                  <a:lnTo>
                    <a:pt x="0" y="4431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 rot="-10800000">
              <a:off x="13520756" y="6147187"/>
              <a:ext cx="3755712" cy="4431518"/>
            </a:xfrm>
            <a:custGeom>
              <a:avLst/>
              <a:gdLst/>
              <a:ahLst/>
              <a:cxnLst/>
              <a:rect l="l" t="t" r="r" b="b"/>
              <a:pathLst>
                <a:path w="3755712" h="4431518">
                  <a:moveTo>
                    <a:pt x="0" y="0"/>
                  </a:moveTo>
                  <a:lnTo>
                    <a:pt x="3755711" y="0"/>
                  </a:lnTo>
                  <a:lnTo>
                    <a:pt x="3755711" y="4431518"/>
                  </a:lnTo>
                  <a:lnTo>
                    <a:pt x="0" y="4431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29826" y="7997711"/>
            <a:ext cx="6177858" cy="2134169"/>
            <a:chOff x="0" y="0"/>
            <a:chExt cx="8237144" cy="28455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37144" cy="2845559"/>
            </a:xfrm>
            <a:custGeom>
              <a:avLst/>
              <a:gdLst/>
              <a:ahLst/>
              <a:cxnLst/>
              <a:rect l="l" t="t" r="r" b="b"/>
              <a:pathLst>
                <a:path w="8237144" h="2845559">
                  <a:moveTo>
                    <a:pt x="0" y="0"/>
                  </a:moveTo>
                  <a:lnTo>
                    <a:pt x="8237144" y="0"/>
                  </a:lnTo>
                  <a:lnTo>
                    <a:pt x="8237144" y="2845559"/>
                  </a:lnTo>
                  <a:lnTo>
                    <a:pt x="0" y="2845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5536" y="200812"/>
              <a:ext cx="7586071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 more people abuse Cocaine, right?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Not quite! Cocaine breaks down easiest, followed by Methamphetamine, Amphetamine and Ecstacy.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863699" y="2120417"/>
              <a:ext cx="2373445" cy="31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(Coe et al., 2018)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153822" y="1837631"/>
              <a:ext cx="2757785" cy="31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(De La Torre et al., 2012)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11" y="19715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1332743"/>
          </a:xfrm>
          <a:custGeom>
            <a:avLst/>
            <a:gdLst/>
            <a:ahLst/>
            <a:cxnLst/>
            <a:rect l="l" t="t" r="r" b="b"/>
            <a:pathLst>
              <a:path w="18288000" h="11332743">
                <a:moveTo>
                  <a:pt x="0" y="0"/>
                </a:moveTo>
                <a:lnTo>
                  <a:pt x="18288000" y="0"/>
                </a:lnTo>
                <a:lnTo>
                  <a:pt x="18288000" y="11332743"/>
                </a:lnTo>
                <a:lnTo>
                  <a:pt x="0" y="11332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t="-4866" b="-48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19971" y="2914836"/>
            <a:ext cx="15275695" cy="6082504"/>
          </a:xfrm>
          <a:custGeom>
            <a:avLst/>
            <a:gdLst/>
            <a:ahLst/>
            <a:cxnLst/>
            <a:rect l="l" t="t" r="r" b="b"/>
            <a:pathLst>
              <a:path w="15275695" h="6082504">
                <a:moveTo>
                  <a:pt x="0" y="0"/>
                </a:moveTo>
                <a:lnTo>
                  <a:pt x="15275695" y="0"/>
                </a:lnTo>
                <a:lnTo>
                  <a:pt x="15275695" y="6082504"/>
                </a:lnTo>
                <a:lnTo>
                  <a:pt x="0" y="6082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42519" y="190684"/>
            <a:ext cx="16230600" cy="159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sz="3014" b="1" spc="684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IS THE PREDICTED DRUG DETECTION TREND IN THE UPCOMING X MONTHS? WHICH CITY IS PREDICTED TO HAVE THE MOST CONSUMPTION?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06105" y="6995014"/>
            <a:ext cx="2903428" cy="1331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7"/>
              </a:lnSpc>
            </a:pPr>
            <a:r>
              <a:rPr lang="en-US" sz="3812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Feature</a:t>
            </a:r>
          </a:p>
          <a:p>
            <a:pPr algn="ctr">
              <a:lnSpc>
                <a:spcPts val="5337"/>
              </a:lnSpc>
              <a:spcBef>
                <a:spcPct val="0"/>
              </a:spcBef>
            </a:pPr>
            <a:r>
              <a:rPr lang="en-US" sz="3812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 Engineering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1024" y="4777584"/>
            <a:ext cx="3303596" cy="655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7"/>
              </a:lnSpc>
              <a:spcBef>
                <a:spcPct val="0"/>
              </a:spcBef>
            </a:pPr>
            <a:r>
              <a:rPr lang="en-US" sz="3812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Regression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06105" y="3135318"/>
            <a:ext cx="2903428" cy="200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7"/>
              </a:lnSpc>
              <a:spcBef>
                <a:spcPct val="0"/>
              </a:spcBef>
            </a:pPr>
            <a:r>
              <a:rPr lang="en-US" sz="3812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Model Training &amp; Validation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7482" y="5590172"/>
            <a:ext cx="2903428" cy="655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7"/>
              </a:lnSpc>
              <a:spcBef>
                <a:spcPct val="0"/>
              </a:spcBef>
            </a:pPr>
            <a:r>
              <a:rPr lang="en-US" sz="3812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Prediction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17387" y="436356"/>
            <a:ext cx="9814515" cy="4127416"/>
            <a:chOff x="0" y="0"/>
            <a:chExt cx="13086020" cy="5503222"/>
          </a:xfrm>
        </p:grpSpPr>
        <p:sp>
          <p:nvSpPr>
            <p:cNvPr id="3" name="Freeform 3"/>
            <p:cNvSpPr/>
            <p:nvPr/>
          </p:nvSpPr>
          <p:spPr>
            <a:xfrm>
              <a:off x="0" y="1542752"/>
              <a:ext cx="6398116" cy="2210258"/>
            </a:xfrm>
            <a:custGeom>
              <a:avLst/>
              <a:gdLst/>
              <a:ahLst/>
              <a:cxnLst/>
              <a:rect l="l" t="t" r="r" b="b"/>
              <a:pathLst>
                <a:path w="6398116" h="2210258">
                  <a:moveTo>
                    <a:pt x="0" y="0"/>
                  </a:moveTo>
                  <a:lnTo>
                    <a:pt x="6398116" y="0"/>
                  </a:lnTo>
                  <a:lnTo>
                    <a:pt x="6398116" y="2210259"/>
                  </a:lnTo>
                  <a:lnTo>
                    <a:pt x="0" y="2210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1060482">
              <a:off x="6466583" y="407353"/>
              <a:ext cx="2266861" cy="810403"/>
            </a:xfrm>
            <a:custGeom>
              <a:avLst/>
              <a:gdLst/>
              <a:ahLst/>
              <a:cxnLst/>
              <a:rect l="l" t="t" r="r" b="b"/>
              <a:pathLst>
                <a:path w="2266861" h="810403">
                  <a:moveTo>
                    <a:pt x="0" y="0"/>
                  </a:moveTo>
                  <a:lnTo>
                    <a:pt x="2266861" y="0"/>
                  </a:lnTo>
                  <a:lnTo>
                    <a:pt x="2266861" y="810403"/>
                  </a:lnTo>
                  <a:lnTo>
                    <a:pt x="0" y="8104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603799" y="2079568"/>
              <a:ext cx="2199166" cy="1003370"/>
            </a:xfrm>
            <a:custGeom>
              <a:avLst/>
              <a:gdLst/>
              <a:ahLst/>
              <a:cxnLst/>
              <a:rect l="l" t="t" r="r" b="b"/>
              <a:pathLst>
                <a:path w="2199166" h="1003370">
                  <a:moveTo>
                    <a:pt x="0" y="0"/>
                  </a:moveTo>
                  <a:lnTo>
                    <a:pt x="2199166" y="0"/>
                  </a:lnTo>
                  <a:lnTo>
                    <a:pt x="2199166" y="1003370"/>
                  </a:lnTo>
                  <a:lnTo>
                    <a:pt x="0" y="1003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-8100000">
              <a:off x="6459842" y="3505033"/>
              <a:ext cx="2028241" cy="1500898"/>
            </a:xfrm>
            <a:custGeom>
              <a:avLst/>
              <a:gdLst/>
              <a:ahLst/>
              <a:cxnLst/>
              <a:rect l="l" t="t" r="r" b="b"/>
              <a:pathLst>
                <a:path w="2028241" h="1500898">
                  <a:moveTo>
                    <a:pt x="0" y="0"/>
                  </a:moveTo>
                  <a:lnTo>
                    <a:pt x="2028241" y="0"/>
                  </a:lnTo>
                  <a:lnTo>
                    <a:pt x="2028241" y="1500899"/>
                  </a:lnTo>
                  <a:lnTo>
                    <a:pt x="0" y="1500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8911293" y="157998"/>
              <a:ext cx="970333" cy="1091377"/>
            </a:xfrm>
            <a:custGeom>
              <a:avLst/>
              <a:gdLst/>
              <a:ahLst/>
              <a:cxnLst/>
              <a:rect l="l" t="t" r="r" b="b"/>
              <a:pathLst>
                <a:path w="970333" h="1091377">
                  <a:moveTo>
                    <a:pt x="0" y="0"/>
                  </a:moveTo>
                  <a:lnTo>
                    <a:pt x="970334" y="0"/>
                  </a:lnTo>
                  <a:lnTo>
                    <a:pt x="970334" y="1091377"/>
                  </a:lnTo>
                  <a:lnTo>
                    <a:pt x="0" y="1091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8911293" y="1976324"/>
              <a:ext cx="1009225" cy="1135120"/>
            </a:xfrm>
            <a:custGeom>
              <a:avLst/>
              <a:gdLst/>
              <a:ahLst/>
              <a:cxnLst/>
              <a:rect l="l" t="t" r="r" b="b"/>
              <a:pathLst>
                <a:path w="1009225" h="1135120">
                  <a:moveTo>
                    <a:pt x="0" y="0"/>
                  </a:moveTo>
                  <a:lnTo>
                    <a:pt x="1009225" y="0"/>
                  </a:lnTo>
                  <a:lnTo>
                    <a:pt x="1009225" y="1135120"/>
                  </a:lnTo>
                  <a:lnTo>
                    <a:pt x="0" y="1135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8911293" y="3856760"/>
              <a:ext cx="1099084" cy="1236188"/>
            </a:xfrm>
            <a:custGeom>
              <a:avLst/>
              <a:gdLst/>
              <a:ahLst/>
              <a:cxnLst/>
              <a:rect l="l" t="t" r="r" b="b"/>
              <a:pathLst>
                <a:path w="1099084" h="1236188">
                  <a:moveTo>
                    <a:pt x="0" y="0"/>
                  </a:moveTo>
                  <a:lnTo>
                    <a:pt x="1099084" y="0"/>
                  </a:lnTo>
                  <a:lnTo>
                    <a:pt x="1099084" y="1236188"/>
                  </a:lnTo>
                  <a:lnTo>
                    <a:pt x="0" y="1236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0223469" y="0"/>
              <a:ext cx="2862550" cy="1260951"/>
            </a:xfrm>
            <a:custGeom>
              <a:avLst/>
              <a:gdLst/>
              <a:ahLst/>
              <a:cxnLst/>
              <a:rect l="l" t="t" r="r" b="b"/>
              <a:pathLst>
                <a:path w="2862550" h="1260951">
                  <a:moveTo>
                    <a:pt x="0" y="0"/>
                  </a:moveTo>
                  <a:lnTo>
                    <a:pt x="2862551" y="0"/>
                  </a:lnTo>
                  <a:lnTo>
                    <a:pt x="2862551" y="1260951"/>
                  </a:lnTo>
                  <a:lnTo>
                    <a:pt x="0" y="1260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  <a:ln w="38100" cap="rnd">
              <a:solidFill>
                <a:srgbClr val="55ACE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61485" y="1966730"/>
              <a:ext cx="5675146" cy="1116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39"/>
                </a:lnSpc>
              </a:pPr>
              <a:r>
                <a:rPr lang="en-US" sz="245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Top 3 cities with the highest drug concentration: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523295" y="204040"/>
              <a:ext cx="2562724" cy="874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75"/>
                </a:lnSpc>
              </a:pPr>
              <a:r>
                <a:rPr lang="en-US" sz="191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Prince Albert, Saskatchewan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0223469" y="1913409"/>
              <a:ext cx="2862550" cy="1260951"/>
            </a:xfrm>
            <a:custGeom>
              <a:avLst/>
              <a:gdLst/>
              <a:ahLst/>
              <a:cxnLst/>
              <a:rect l="l" t="t" r="r" b="b"/>
              <a:pathLst>
                <a:path w="2862550" h="1260951">
                  <a:moveTo>
                    <a:pt x="0" y="0"/>
                  </a:moveTo>
                  <a:lnTo>
                    <a:pt x="2862551" y="0"/>
                  </a:lnTo>
                  <a:lnTo>
                    <a:pt x="2862551" y="1260950"/>
                  </a:lnTo>
                  <a:lnTo>
                    <a:pt x="0" y="1260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  <a:ln w="38100" cap="rnd">
              <a:solidFill>
                <a:srgbClr val="55ACE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523295" y="2117448"/>
              <a:ext cx="2562724" cy="874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75"/>
                </a:lnSpc>
              </a:pPr>
              <a:r>
                <a:rPr lang="en-US" sz="191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Edmonton, Alberta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0223469" y="3856760"/>
              <a:ext cx="2862550" cy="1260951"/>
            </a:xfrm>
            <a:custGeom>
              <a:avLst/>
              <a:gdLst/>
              <a:ahLst/>
              <a:cxnLst/>
              <a:rect l="l" t="t" r="r" b="b"/>
              <a:pathLst>
                <a:path w="2862550" h="1260951">
                  <a:moveTo>
                    <a:pt x="0" y="0"/>
                  </a:moveTo>
                  <a:lnTo>
                    <a:pt x="2862551" y="0"/>
                  </a:lnTo>
                  <a:lnTo>
                    <a:pt x="2862551" y="1260950"/>
                  </a:lnTo>
                  <a:lnTo>
                    <a:pt x="0" y="1260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  <a:ln w="38100" cap="rnd">
              <a:solidFill>
                <a:srgbClr val="55ACEE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523295" y="4060799"/>
              <a:ext cx="2562724" cy="874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75"/>
                </a:lnSpc>
              </a:pPr>
              <a:r>
                <a:rPr lang="en-US" sz="191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Halifax,         Nova Scotia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6597" y="436356"/>
            <a:ext cx="5674786" cy="829945"/>
            <a:chOff x="0" y="0"/>
            <a:chExt cx="7566381" cy="1106593"/>
          </a:xfrm>
        </p:grpSpPr>
        <p:sp>
          <p:nvSpPr>
            <p:cNvPr id="18" name="TextBox 18"/>
            <p:cNvSpPr txBox="1"/>
            <p:nvPr/>
          </p:nvSpPr>
          <p:spPr>
            <a:xfrm>
              <a:off x="10555" y="-95250"/>
              <a:ext cx="7555826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79"/>
                </a:lnSpc>
              </a:pPr>
              <a:r>
                <a:rPr lang="en-US" sz="51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Findings </a:t>
              </a:r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175" y="1055793"/>
              <a:ext cx="3680631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955683" y="5740854"/>
            <a:ext cx="1435484" cy="1911661"/>
          </a:xfrm>
          <a:custGeom>
            <a:avLst/>
            <a:gdLst/>
            <a:ahLst/>
            <a:cxnLst/>
            <a:rect l="l" t="t" r="r" b="b"/>
            <a:pathLst>
              <a:path w="1435484" h="1911661">
                <a:moveTo>
                  <a:pt x="0" y="0"/>
                </a:moveTo>
                <a:lnTo>
                  <a:pt x="1435483" y="0"/>
                </a:lnTo>
                <a:lnTo>
                  <a:pt x="1435483" y="1911661"/>
                </a:lnTo>
                <a:lnTo>
                  <a:pt x="0" y="19116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391166" y="7652515"/>
            <a:ext cx="3085914" cy="1896434"/>
          </a:xfrm>
          <a:custGeom>
            <a:avLst/>
            <a:gdLst/>
            <a:ahLst/>
            <a:cxnLst/>
            <a:rect l="l" t="t" r="r" b="b"/>
            <a:pathLst>
              <a:path w="3085914" h="1896434">
                <a:moveTo>
                  <a:pt x="0" y="0"/>
                </a:moveTo>
                <a:lnTo>
                  <a:pt x="3085915" y="0"/>
                </a:lnTo>
                <a:lnTo>
                  <a:pt x="3085915" y="1896435"/>
                </a:lnTo>
                <a:lnTo>
                  <a:pt x="0" y="189643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676597" y="5952286"/>
            <a:ext cx="4798587" cy="1657694"/>
          </a:xfrm>
          <a:custGeom>
            <a:avLst/>
            <a:gdLst/>
            <a:ahLst/>
            <a:cxnLst/>
            <a:rect l="l" t="t" r="r" b="b"/>
            <a:pathLst>
              <a:path w="4798587" h="1657694">
                <a:moveTo>
                  <a:pt x="0" y="0"/>
                </a:moveTo>
                <a:lnTo>
                  <a:pt x="4798587" y="0"/>
                </a:lnTo>
                <a:lnTo>
                  <a:pt x="4798587" y="1657694"/>
                </a:lnTo>
                <a:lnTo>
                  <a:pt x="0" y="1657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60482">
            <a:off x="5526534" y="5100737"/>
            <a:ext cx="1700146" cy="607802"/>
          </a:xfrm>
          <a:custGeom>
            <a:avLst/>
            <a:gdLst/>
            <a:ahLst/>
            <a:cxnLst/>
            <a:rect l="l" t="t" r="r" b="b"/>
            <a:pathLst>
              <a:path w="1700146" h="607802">
                <a:moveTo>
                  <a:pt x="0" y="0"/>
                </a:moveTo>
                <a:lnTo>
                  <a:pt x="1700146" y="0"/>
                </a:lnTo>
                <a:lnTo>
                  <a:pt x="1700146" y="607802"/>
                </a:lnTo>
                <a:lnTo>
                  <a:pt x="0" y="607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5629446" y="6354899"/>
            <a:ext cx="1649375" cy="752527"/>
          </a:xfrm>
          <a:custGeom>
            <a:avLst/>
            <a:gdLst/>
            <a:ahLst/>
            <a:cxnLst/>
            <a:rect l="l" t="t" r="r" b="b"/>
            <a:pathLst>
              <a:path w="1649375" h="752527">
                <a:moveTo>
                  <a:pt x="0" y="0"/>
                </a:moveTo>
                <a:lnTo>
                  <a:pt x="1649375" y="0"/>
                </a:lnTo>
                <a:lnTo>
                  <a:pt x="1649375" y="752527"/>
                </a:lnTo>
                <a:lnTo>
                  <a:pt x="0" y="752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8100000">
            <a:off x="5521478" y="7423997"/>
            <a:ext cx="1521181" cy="1125674"/>
          </a:xfrm>
          <a:custGeom>
            <a:avLst/>
            <a:gdLst/>
            <a:ahLst/>
            <a:cxnLst/>
            <a:rect l="l" t="t" r="r" b="b"/>
            <a:pathLst>
              <a:path w="1521181" h="1125674">
                <a:moveTo>
                  <a:pt x="0" y="0"/>
                </a:moveTo>
                <a:lnTo>
                  <a:pt x="1521181" y="0"/>
                </a:lnTo>
                <a:lnTo>
                  <a:pt x="1521181" y="1125674"/>
                </a:lnTo>
                <a:lnTo>
                  <a:pt x="0" y="1125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7360067" y="4913720"/>
            <a:ext cx="727750" cy="818533"/>
          </a:xfrm>
          <a:custGeom>
            <a:avLst/>
            <a:gdLst/>
            <a:ahLst/>
            <a:cxnLst/>
            <a:rect l="l" t="t" r="r" b="b"/>
            <a:pathLst>
              <a:path w="727750" h="818533">
                <a:moveTo>
                  <a:pt x="0" y="0"/>
                </a:moveTo>
                <a:lnTo>
                  <a:pt x="727750" y="0"/>
                </a:lnTo>
                <a:lnTo>
                  <a:pt x="727750" y="818533"/>
                </a:lnTo>
                <a:lnTo>
                  <a:pt x="0" y="818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7360067" y="6277465"/>
            <a:ext cx="756919" cy="851340"/>
          </a:xfrm>
          <a:custGeom>
            <a:avLst/>
            <a:gdLst/>
            <a:ahLst/>
            <a:cxnLst/>
            <a:rect l="l" t="t" r="r" b="b"/>
            <a:pathLst>
              <a:path w="756919" h="851340">
                <a:moveTo>
                  <a:pt x="0" y="0"/>
                </a:moveTo>
                <a:lnTo>
                  <a:pt x="756918" y="0"/>
                </a:lnTo>
                <a:lnTo>
                  <a:pt x="756918" y="851340"/>
                </a:lnTo>
                <a:lnTo>
                  <a:pt x="0" y="851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7360067" y="7687792"/>
            <a:ext cx="824313" cy="927141"/>
          </a:xfrm>
          <a:custGeom>
            <a:avLst/>
            <a:gdLst/>
            <a:ahLst/>
            <a:cxnLst/>
            <a:rect l="l" t="t" r="r" b="b"/>
            <a:pathLst>
              <a:path w="824313" h="927141">
                <a:moveTo>
                  <a:pt x="0" y="0"/>
                </a:moveTo>
                <a:lnTo>
                  <a:pt x="824313" y="0"/>
                </a:lnTo>
                <a:lnTo>
                  <a:pt x="824313" y="927141"/>
                </a:lnTo>
                <a:lnTo>
                  <a:pt x="0" y="92714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8344199" y="4795222"/>
            <a:ext cx="1436100" cy="945713"/>
          </a:xfrm>
          <a:custGeom>
            <a:avLst/>
            <a:gdLst/>
            <a:ahLst/>
            <a:cxnLst/>
            <a:rect l="l" t="t" r="r" b="b"/>
            <a:pathLst>
              <a:path w="1436100" h="945713">
                <a:moveTo>
                  <a:pt x="0" y="0"/>
                </a:moveTo>
                <a:lnTo>
                  <a:pt x="1436100" y="0"/>
                </a:lnTo>
                <a:lnTo>
                  <a:pt x="1436100" y="945713"/>
                </a:lnTo>
                <a:lnTo>
                  <a:pt x="0" y="945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r="-49496"/>
            </a:stretch>
          </a:blipFill>
          <a:ln w="28575" cap="rnd">
            <a:solidFill>
              <a:srgbClr val="55ACEE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8344199" y="6230279"/>
            <a:ext cx="2620788" cy="945713"/>
          </a:xfrm>
          <a:custGeom>
            <a:avLst/>
            <a:gdLst/>
            <a:ahLst/>
            <a:cxnLst/>
            <a:rect l="l" t="t" r="r" b="b"/>
            <a:pathLst>
              <a:path w="2620788" h="945713">
                <a:moveTo>
                  <a:pt x="0" y="0"/>
                </a:moveTo>
                <a:lnTo>
                  <a:pt x="2620788" y="0"/>
                </a:lnTo>
                <a:lnTo>
                  <a:pt x="2620788" y="945713"/>
                </a:lnTo>
                <a:lnTo>
                  <a:pt x="0" y="945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1036" b="-11036"/>
            </a:stretch>
          </a:blipFill>
          <a:ln w="28575" cap="rnd">
            <a:solidFill>
              <a:srgbClr val="55ACEE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8344199" y="7609980"/>
            <a:ext cx="2123454" cy="945713"/>
          </a:xfrm>
          <a:custGeom>
            <a:avLst/>
            <a:gdLst/>
            <a:ahLst/>
            <a:cxnLst/>
            <a:rect l="l" t="t" r="r" b="b"/>
            <a:pathLst>
              <a:path w="2123454" h="945713">
                <a:moveTo>
                  <a:pt x="0" y="0"/>
                </a:moveTo>
                <a:lnTo>
                  <a:pt x="2123454" y="0"/>
                </a:lnTo>
                <a:lnTo>
                  <a:pt x="2123454" y="945713"/>
                </a:lnTo>
                <a:lnTo>
                  <a:pt x="0" y="945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1036" r="-23420" b="-11036"/>
            </a:stretch>
          </a:blipFill>
          <a:ln w="28575" cap="rnd">
            <a:solidFill>
              <a:srgbClr val="55ACEE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8344199" y="8922638"/>
            <a:ext cx="1310394" cy="945713"/>
          </a:xfrm>
          <a:custGeom>
            <a:avLst/>
            <a:gdLst/>
            <a:ahLst/>
            <a:cxnLst/>
            <a:rect l="l" t="t" r="r" b="b"/>
            <a:pathLst>
              <a:path w="1310394" h="945713">
                <a:moveTo>
                  <a:pt x="0" y="0"/>
                </a:moveTo>
                <a:lnTo>
                  <a:pt x="1310394" y="0"/>
                </a:lnTo>
                <a:lnTo>
                  <a:pt x="1310394" y="945713"/>
                </a:lnTo>
                <a:lnTo>
                  <a:pt x="0" y="94571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1036" r="-100000" b="-11036"/>
            </a:stretch>
          </a:blipFill>
          <a:ln w="28575" cap="rnd">
            <a:solidFill>
              <a:srgbClr val="55ACEE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-7046021">
            <a:off x="5459410" y="8614350"/>
            <a:ext cx="1925811" cy="1425100"/>
          </a:xfrm>
          <a:custGeom>
            <a:avLst/>
            <a:gdLst/>
            <a:ahLst/>
            <a:cxnLst/>
            <a:rect l="l" t="t" r="r" b="b"/>
            <a:pathLst>
              <a:path w="1925811" h="1425100">
                <a:moveTo>
                  <a:pt x="0" y="0"/>
                </a:moveTo>
                <a:lnTo>
                  <a:pt x="1925811" y="0"/>
                </a:lnTo>
                <a:lnTo>
                  <a:pt x="1925811" y="1425100"/>
                </a:lnTo>
                <a:lnTo>
                  <a:pt x="0" y="1425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947029" y="6036549"/>
            <a:ext cx="4256360" cy="128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sz="245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presence of unprescribed drug metabolite: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545610" y="5077078"/>
            <a:ext cx="1922043" cy="32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5"/>
              </a:lnSpc>
            </a:pPr>
            <a:r>
              <a:rPr lang="en-US" sz="1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Cocaine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545610" y="6520305"/>
            <a:ext cx="2771069" cy="32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5"/>
              </a:lnSpc>
            </a:pPr>
            <a:r>
              <a:rPr lang="en-US" sz="1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Methamphetamine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545610" y="7900007"/>
            <a:ext cx="2771069" cy="32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5"/>
              </a:lnSpc>
            </a:pPr>
            <a:r>
              <a:rPr lang="en-US" sz="1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Amphetamine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545610" y="9212665"/>
            <a:ext cx="1108982" cy="32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5"/>
              </a:lnSpc>
            </a:pPr>
            <a:r>
              <a:rPr lang="en-US" sz="1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Ecstacy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39238" y="4945274"/>
            <a:ext cx="9525" cy="34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3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028700" y="2167634"/>
            <a:ext cx="15458656" cy="1125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Coe, M. A., Jufer Phipps, R. A., Cone, E. J., &amp; Walsh, S. L. (2018, February 15). </a:t>
            </a:r>
            <a:r>
              <a:rPr lang="en-US" sz="22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Bioavailability and pharmacokinetics of oral cocaine in humans.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OUP Academic. https://academic.oup.com/jat/article/42/5/285/4859571?login=false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 La Torre, R., Yubero-Lahoz, S., Pardo-Lozano, R., &amp; Farre, M. (2012, October 16). </a:t>
            </a:r>
            <a:r>
              <a:rPr lang="en-US" sz="22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MDMA, Methamphetamine, and CYP2D6 pharmacogenetics: What is clinically relevant?.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Frontiers. https://www.frontiersin.org/journals/genetics/articles/10.3389/fgene.2012.00235/full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European Union Drug Agency (2024) Wastewater analysis and drugs - A European multi-city study. Available at: </a:t>
            </a:r>
            <a:r>
              <a:rPr lang="en-US" sz="22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2" tooltip="https://www.euda.europa.eu/publications/html/pods/waste-water-analysis_en"/>
              </a:rPr>
              <a:t>https://www.euda.europa.eu/publications/html/pods/waste-water-analysis_en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(Accessed: 22 September 2024). 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Glei, D. A., &amp; Weinstein, M. (2019). </a:t>
            </a:r>
            <a:r>
              <a:rPr lang="en-US" sz="22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Drug and Alcohol Abuse: the Role of Economic Insecurity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 American journal of health behavior, 43(4), 838–853. https://doi.org/10.5993/AJHB.43.4.16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Perez-Iracheta, C. and Oliver, L. (2024) Level of Drugs in the Wastewater of Canadian Cities, Government of Canada, Statistics Canada. Available at:   </a:t>
            </a:r>
            <a:r>
              <a:rPr lang="en-US" sz="22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www150.statcan.gc.ca/n1/en/catalogue/71-607-X2024021"/>
              </a:rPr>
              <a:t>https://www150.statcan.gc.ca/n1/en/catalogue/71-607-X2024021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(Accessed: 19 September 2024) </a:t>
            </a: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endParaRPr lang="en-US" sz="22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REFERENCES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-7086597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61102" y="8993047"/>
            <a:ext cx="17608859" cy="4177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924528" y="2660642"/>
            <a:ext cx="3102451" cy="1860825"/>
            <a:chOff x="0" y="0"/>
            <a:chExt cx="4136602" cy="24811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7513" r="17513"/>
            <a:stretch>
              <a:fillRect/>
            </a:stretch>
          </p:blipFill>
          <p:spPr>
            <a:xfrm>
              <a:off x="0" y="0"/>
              <a:ext cx="4136602" cy="248110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135432" y="2519607"/>
            <a:ext cx="2458790" cy="2204300"/>
            <a:chOff x="0" y="0"/>
            <a:chExt cx="1379207" cy="12364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9207" cy="1236456"/>
            </a:xfrm>
            <a:custGeom>
              <a:avLst/>
              <a:gdLst/>
              <a:ahLst/>
              <a:cxnLst/>
              <a:rect l="l" t="t" r="r" b="b"/>
              <a:pathLst>
                <a:path w="1379207" h="1236456">
                  <a:moveTo>
                    <a:pt x="0" y="0"/>
                  </a:moveTo>
                  <a:lnTo>
                    <a:pt x="1379207" y="0"/>
                  </a:lnTo>
                  <a:lnTo>
                    <a:pt x="1379207" y="1236456"/>
                  </a:lnTo>
                  <a:lnTo>
                    <a:pt x="0" y="12364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379207" cy="1265031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42036" y="2519607"/>
            <a:ext cx="2458790" cy="2204300"/>
            <a:chOff x="0" y="0"/>
            <a:chExt cx="1379207" cy="12364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9207" cy="1236456"/>
            </a:xfrm>
            <a:custGeom>
              <a:avLst/>
              <a:gdLst/>
              <a:ahLst/>
              <a:cxnLst/>
              <a:rect l="l" t="t" r="r" b="b"/>
              <a:pathLst>
                <a:path w="1379207" h="1236456">
                  <a:moveTo>
                    <a:pt x="0" y="0"/>
                  </a:moveTo>
                  <a:lnTo>
                    <a:pt x="1379207" y="0"/>
                  </a:lnTo>
                  <a:lnTo>
                    <a:pt x="1379207" y="1236456"/>
                  </a:lnTo>
                  <a:lnTo>
                    <a:pt x="0" y="12364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79207" cy="1265031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969714" y="2678206"/>
            <a:ext cx="3012078" cy="1825696"/>
          </a:xfrm>
          <a:custGeom>
            <a:avLst/>
            <a:gdLst/>
            <a:ahLst/>
            <a:cxnLst/>
            <a:rect l="l" t="t" r="r" b="b"/>
            <a:pathLst>
              <a:path w="3012078" h="1825696">
                <a:moveTo>
                  <a:pt x="0" y="0"/>
                </a:moveTo>
                <a:lnTo>
                  <a:pt x="3012078" y="0"/>
                </a:lnTo>
                <a:lnTo>
                  <a:pt x="3012078" y="1825696"/>
                </a:lnTo>
                <a:lnTo>
                  <a:pt x="0" y="1825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071" b="-71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4942840" y="8987880"/>
            <a:ext cx="17608859" cy="4177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969788" y="2514292"/>
            <a:ext cx="2455293" cy="2209615"/>
            <a:chOff x="0" y="0"/>
            <a:chExt cx="1377245" cy="12394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7245" cy="1239437"/>
            </a:xfrm>
            <a:custGeom>
              <a:avLst/>
              <a:gdLst/>
              <a:ahLst/>
              <a:cxnLst/>
              <a:rect l="l" t="t" r="r" b="b"/>
              <a:pathLst>
                <a:path w="1377245" h="1239437">
                  <a:moveTo>
                    <a:pt x="0" y="0"/>
                  </a:moveTo>
                  <a:lnTo>
                    <a:pt x="1377245" y="0"/>
                  </a:lnTo>
                  <a:lnTo>
                    <a:pt x="1377245" y="1239437"/>
                  </a:lnTo>
                  <a:lnTo>
                    <a:pt x="0" y="1239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377245" cy="1268012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815368" y="2660642"/>
            <a:ext cx="2813885" cy="1860825"/>
          </a:xfrm>
          <a:custGeom>
            <a:avLst/>
            <a:gdLst/>
            <a:ahLst/>
            <a:cxnLst/>
            <a:rect l="l" t="t" r="r" b="b"/>
            <a:pathLst>
              <a:path w="2813885" h="1860825">
                <a:moveTo>
                  <a:pt x="0" y="0"/>
                </a:moveTo>
                <a:lnTo>
                  <a:pt x="2813885" y="0"/>
                </a:lnTo>
                <a:lnTo>
                  <a:pt x="2813885" y="1860825"/>
                </a:lnTo>
                <a:lnTo>
                  <a:pt x="0" y="1860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89" t="-1993" b="-529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4741354" y="2497687"/>
            <a:ext cx="2458790" cy="2204300"/>
            <a:chOff x="0" y="0"/>
            <a:chExt cx="1379207" cy="123645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79207" cy="1236456"/>
            </a:xfrm>
            <a:custGeom>
              <a:avLst/>
              <a:gdLst/>
              <a:ahLst/>
              <a:cxnLst/>
              <a:rect l="l" t="t" r="r" b="b"/>
              <a:pathLst>
                <a:path w="1379207" h="1236456">
                  <a:moveTo>
                    <a:pt x="0" y="0"/>
                  </a:moveTo>
                  <a:lnTo>
                    <a:pt x="1379207" y="0"/>
                  </a:lnTo>
                  <a:lnTo>
                    <a:pt x="1379207" y="1236456"/>
                  </a:lnTo>
                  <a:lnTo>
                    <a:pt x="0" y="12364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379207" cy="1265031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369879" y="2691344"/>
            <a:ext cx="2952547" cy="1860825"/>
            <a:chOff x="0" y="0"/>
            <a:chExt cx="3936729" cy="2481100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/>
            <a:srcRect t="12279" b="12279"/>
            <a:stretch>
              <a:fillRect/>
            </a:stretch>
          </p:blipFill>
          <p:spPr>
            <a:xfrm>
              <a:off x="0" y="0"/>
              <a:ext cx="3936729" cy="2481100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4519388" y="2519607"/>
            <a:ext cx="2458790" cy="2204300"/>
            <a:chOff x="0" y="0"/>
            <a:chExt cx="1379207" cy="12364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79207" cy="1236456"/>
            </a:xfrm>
            <a:custGeom>
              <a:avLst/>
              <a:gdLst/>
              <a:ahLst/>
              <a:cxnLst/>
              <a:rect l="l" t="t" r="r" b="b"/>
              <a:pathLst>
                <a:path w="1379207" h="1236456">
                  <a:moveTo>
                    <a:pt x="0" y="0"/>
                  </a:moveTo>
                  <a:lnTo>
                    <a:pt x="1379207" y="0"/>
                  </a:lnTo>
                  <a:lnTo>
                    <a:pt x="1379207" y="1236456"/>
                  </a:lnTo>
                  <a:lnTo>
                    <a:pt x="0" y="12364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379207" cy="1265031"/>
            </a:xfrm>
            <a:prstGeom prst="rect">
              <a:avLst/>
            </a:prstGeom>
          </p:spPr>
          <p:txBody>
            <a:bodyPr lIns="68580" tIns="68580" rIns="68580" bIns="68580" rtlCol="0" anchor="ctr"/>
            <a:lstStyle/>
            <a:p>
              <a:pPr algn="ctr">
                <a:lnSpc>
                  <a:spcPts val="188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304214" y="2660642"/>
            <a:ext cx="2924330" cy="1860825"/>
            <a:chOff x="0" y="0"/>
            <a:chExt cx="3899106" cy="2481100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/>
            <a:srcRect t="26166" b="26166"/>
            <a:stretch>
              <a:fillRect/>
            </a:stretch>
          </p:blipFill>
          <p:spPr>
            <a:xfrm>
              <a:off x="0" y="0"/>
              <a:ext cx="3899106" cy="2481100"/>
            </a:xfrm>
            <a:prstGeom prst="rect">
              <a:avLst/>
            </a:prstGeom>
          </p:spPr>
        </p:pic>
      </p:grpSp>
      <p:sp>
        <p:nvSpPr>
          <p:cNvPr id="27" name="Freeform 27"/>
          <p:cNvSpPr/>
          <p:nvPr/>
        </p:nvSpPr>
        <p:spPr>
          <a:xfrm>
            <a:off x="1006871" y="2660642"/>
            <a:ext cx="2706792" cy="1897067"/>
          </a:xfrm>
          <a:custGeom>
            <a:avLst/>
            <a:gdLst/>
            <a:ahLst/>
            <a:cxnLst/>
            <a:rect l="l" t="t" r="r" b="b"/>
            <a:pathLst>
              <a:path w="2706792" h="1897067">
                <a:moveTo>
                  <a:pt x="0" y="0"/>
                </a:moveTo>
                <a:lnTo>
                  <a:pt x="2706793" y="0"/>
                </a:lnTo>
                <a:lnTo>
                  <a:pt x="2706793" y="1897067"/>
                </a:lnTo>
                <a:lnTo>
                  <a:pt x="0" y="18970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7056" b="-159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WHO WE ARE: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55142" y="5312088"/>
            <a:ext cx="3094632" cy="958606"/>
            <a:chOff x="0" y="0"/>
            <a:chExt cx="4126176" cy="1278142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4126176" cy="520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4"/>
                </a:lnSpc>
              </a:pPr>
              <a:r>
                <a:rPr lang="en-US" sz="2295" b="1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Safeen Mridha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612232"/>
              <a:ext cx="4126176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66"/>
                </a:lnSpc>
              </a:pPr>
              <a:r>
                <a:rPr lang="en-US" sz="1475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BSc Biological Sciences, </a:t>
              </a:r>
            </a:p>
            <a:p>
              <a:pPr algn="l">
                <a:lnSpc>
                  <a:spcPts val="2066"/>
                </a:lnSpc>
              </a:pPr>
              <a:r>
                <a:rPr lang="en-US" sz="1475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University of Calgary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673503" y="4888656"/>
            <a:ext cx="3094632" cy="1382038"/>
            <a:chOff x="0" y="0"/>
            <a:chExt cx="4126176" cy="1842718"/>
          </a:xfrm>
        </p:grpSpPr>
        <p:sp>
          <p:nvSpPr>
            <p:cNvPr id="33" name="TextBox 33"/>
            <p:cNvSpPr txBox="1"/>
            <p:nvPr/>
          </p:nvSpPr>
          <p:spPr>
            <a:xfrm>
              <a:off x="0" y="57150"/>
              <a:ext cx="4112736" cy="42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3"/>
                </a:lnSpc>
              </a:pPr>
              <a:endParaRPr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507426"/>
              <a:ext cx="4126176" cy="520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4"/>
                </a:lnSpc>
              </a:pPr>
              <a:r>
                <a:rPr lang="en-US" sz="2295" b="1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Danae McCulloch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176808"/>
              <a:ext cx="4126176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66"/>
                </a:lnSpc>
              </a:pPr>
              <a:r>
                <a:rPr lang="en-US" sz="1475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BSc Biochemistry,</a:t>
              </a:r>
            </a:p>
            <a:p>
              <a:pPr algn="l">
                <a:lnSpc>
                  <a:spcPts val="2066"/>
                </a:lnSpc>
              </a:pPr>
              <a:r>
                <a:rPr lang="en-US" sz="1475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University of Victoria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133911" y="4888656"/>
            <a:ext cx="3094632" cy="1382038"/>
            <a:chOff x="0" y="0"/>
            <a:chExt cx="4126176" cy="1842718"/>
          </a:xfrm>
        </p:grpSpPr>
        <p:sp>
          <p:nvSpPr>
            <p:cNvPr id="37" name="TextBox 37"/>
            <p:cNvSpPr txBox="1"/>
            <p:nvPr/>
          </p:nvSpPr>
          <p:spPr>
            <a:xfrm>
              <a:off x="0" y="57150"/>
              <a:ext cx="4112736" cy="42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3"/>
                </a:lnSpc>
              </a:pPr>
              <a:endParaRPr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507426"/>
              <a:ext cx="4126176" cy="520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4"/>
                </a:lnSpc>
              </a:pPr>
              <a:r>
                <a:rPr lang="en-US" sz="2295" b="1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Ayda Takehei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176808"/>
              <a:ext cx="4126176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66"/>
                </a:lnSpc>
              </a:pPr>
              <a:r>
                <a:rPr lang="en-US" sz="1475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BSc Geology, </a:t>
              </a:r>
            </a:p>
            <a:p>
              <a:pPr algn="l">
                <a:lnSpc>
                  <a:spcPts val="2066"/>
                </a:lnSpc>
              </a:pPr>
              <a:r>
                <a:rPr lang="en-US" sz="1475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University of Calgary 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950247" y="4888656"/>
            <a:ext cx="3094632" cy="1382038"/>
            <a:chOff x="0" y="0"/>
            <a:chExt cx="4126176" cy="1842718"/>
          </a:xfrm>
        </p:grpSpPr>
        <p:sp>
          <p:nvSpPr>
            <p:cNvPr id="41" name="TextBox 41"/>
            <p:cNvSpPr txBox="1"/>
            <p:nvPr/>
          </p:nvSpPr>
          <p:spPr>
            <a:xfrm>
              <a:off x="0" y="57150"/>
              <a:ext cx="4112736" cy="42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3"/>
                </a:lnSpc>
              </a:pPr>
              <a:endParaRPr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507426"/>
              <a:ext cx="4126176" cy="520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4"/>
                </a:lnSpc>
              </a:pPr>
              <a:r>
                <a:rPr lang="en-US" sz="2295" b="1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Wardah Ali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176808"/>
              <a:ext cx="4126176" cy="665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66"/>
                </a:lnSpc>
              </a:pPr>
              <a:r>
                <a:rPr lang="en-US" sz="1475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BSc Computer Science, </a:t>
              </a:r>
            </a:p>
            <a:p>
              <a:pPr algn="l">
                <a:lnSpc>
                  <a:spcPts val="2066"/>
                </a:lnSpc>
              </a:pPr>
              <a:r>
                <a:rPr lang="en-US" sz="1475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Salim Habib University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4324277" y="4888656"/>
            <a:ext cx="3245799" cy="1639784"/>
            <a:chOff x="0" y="0"/>
            <a:chExt cx="4327732" cy="2186379"/>
          </a:xfrm>
        </p:grpSpPr>
        <p:sp>
          <p:nvSpPr>
            <p:cNvPr id="45" name="TextBox 45"/>
            <p:cNvSpPr txBox="1"/>
            <p:nvPr/>
          </p:nvSpPr>
          <p:spPr>
            <a:xfrm>
              <a:off x="0" y="57150"/>
              <a:ext cx="4313636" cy="424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63"/>
                </a:lnSpc>
              </a:pPr>
              <a:endParaRPr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507426"/>
              <a:ext cx="4327732" cy="520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4"/>
                </a:lnSpc>
              </a:pPr>
              <a:r>
                <a:rPr lang="en-US" sz="2295" b="1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Navyasri Chinthapatla  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1176808"/>
              <a:ext cx="4327732" cy="10095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66"/>
                </a:lnSpc>
              </a:pPr>
              <a:r>
                <a:rPr lang="en-US" sz="1475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 Tech Computer Science,</a:t>
              </a:r>
            </a:p>
            <a:p>
              <a:pPr algn="l">
                <a:lnSpc>
                  <a:spcPts val="2066"/>
                </a:lnSpc>
              </a:pPr>
              <a:r>
                <a:rPr lang="en-US" sz="1475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BVR Institute of Technology </a:t>
              </a:r>
            </a:p>
            <a:p>
              <a:pPr algn="l">
                <a:lnSpc>
                  <a:spcPts val="2066"/>
                </a:lnSpc>
              </a:pPr>
              <a:endParaRPr lang="en-US" sz="1475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7232" y="850120"/>
            <a:ext cx="7322748" cy="96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Project Recap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38215" y="1050766"/>
            <a:ext cx="896117" cy="89611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B01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69840" y="1029991"/>
            <a:ext cx="632867" cy="78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0"/>
              </a:lnSpc>
            </a:pPr>
            <a:r>
              <a:rPr lang="en-US" sz="4178" b="1" spc="94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77232" y="2519511"/>
            <a:ext cx="9583413" cy="1297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43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GQ1: What is the level of the drug metabolites detected in the wastewater of each city in a span of 17 months?</a:t>
            </a:r>
          </a:p>
          <a:p>
            <a:pPr marL="527621" lvl="1" indent="-263811" algn="l">
              <a:lnSpc>
                <a:spcPts val="3128"/>
              </a:lnSpc>
              <a:buFont typeface="Arial"/>
              <a:buChar char="•"/>
            </a:pPr>
            <a:r>
              <a:rPr lang="en-US" sz="2443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Heat Map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38215" y="2536373"/>
            <a:ext cx="896117" cy="89611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B01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769840" y="2515598"/>
            <a:ext cx="632867" cy="78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560"/>
              </a:lnSpc>
              <a:spcBef>
                <a:spcPct val="0"/>
              </a:spcBef>
            </a:pPr>
            <a:r>
              <a:rPr lang="en-US" sz="4178" b="1" u="none" spc="94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38215" y="5609146"/>
            <a:ext cx="896117" cy="89611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B01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769840" y="5588371"/>
            <a:ext cx="632867" cy="78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560"/>
              </a:lnSpc>
              <a:spcBef>
                <a:spcPct val="0"/>
              </a:spcBef>
            </a:pPr>
            <a:r>
              <a:rPr lang="en-US" sz="4178" b="1" u="none" spc="94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638215" y="4134573"/>
            <a:ext cx="896117" cy="89611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B01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69840" y="4113797"/>
            <a:ext cx="632867" cy="78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560"/>
              </a:lnSpc>
              <a:spcBef>
                <a:spcPct val="0"/>
              </a:spcBef>
            </a:pPr>
            <a:r>
              <a:rPr lang="en-US" sz="4178" b="1" u="none" spc="94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638215" y="7289451"/>
            <a:ext cx="896117" cy="89611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B01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769840" y="7268676"/>
            <a:ext cx="632867" cy="78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560"/>
              </a:lnSpc>
              <a:spcBef>
                <a:spcPct val="0"/>
              </a:spcBef>
            </a:pPr>
            <a:r>
              <a:rPr lang="en-US" sz="4178" b="1" u="none" spc="94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5079" y="4135658"/>
            <a:ext cx="509391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37"/>
              </a:lnSpc>
              <a:spcBef>
                <a:spcPct val="0"/>
              </a:spcBef>
            </a:pPr>
            <a:r>
              <a:rPr lang="en-US" sz="6864" b="1" spc="1558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AGENDA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77232" y="4126133"/>
            <a:ext cx="9583413" cy="9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43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GQ2: Which are the top three cities with the highest detection of drug metabolites?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7232" y="5535839"/>
            <a:ext cx="9713629" cy="136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40"/>
              </a:lnSpc>
            </a:pPr>
            <a:r>
              <a:rPr lang="en-US" sz="2843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GQ3: Is the analysis of drug metabolites mostly caused by Prescribed or Unprescribed drugs? What is the overall leading drug?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77232" y="7270401"/>
            <a:ext cx="9583413" cy="136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40"/>
              </a:lnSpc>
            </a:pPr>
            <a:r>
              <a:rPr lang="en-US" sz="2843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GQ4: What is the predicted drug detection trend in the upcoming X months? Which city is predicted to have the most consumption?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638215" y="8911579"/>
            <a:ext cx="896117" cy="896117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B01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769840" y="8890804"/>
            <a:ext cx="632867" cy="78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560"/>
              </a:lnSpc>
              <a:spcBef>
                <a:spcPct val="0"/>
              </a:spcBef>
            </a:pPr>
            <a:r>
              <a:rPr lang="en-US" sz="4178" b="1" spc="94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77232" y="8728879"/>
            <a:ext cx="7322748" cy="93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0"/>
              </a:lnSpc>
            </a:pPr>
            <a:r>
              <a:rPr lang="en-US" sz="4100">
                <a:solidFill>
                  <a:srgbClr val="2B2C30"/>
                </a:solidFill>
                <a:latin typeface="Lustria"/>
                <a:ea typeface="Lustria"/>
                <a:cs typeface="Lustria"/>
                <a:sym typeface="Lustria"/>
              </a:rPr>
              <a:t>Findings &amp; Conclusion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63826" y="0"/>
            <a:ext cx="3924174" cy="2303758"/>
          </a:xfrm>
          <a:custGeom>
            <a:avLst/>
            <a:gdLst/>
            <a:ahLst/>
            <a:cxnLst/>
            <a:rect l="l" t="t" r="r" b="b"/>
            <a:pathLst>
              <a:path w="3924174" h="2303758">
                <a:moveTo>
                  <a:pt x="0" y="0"/>
                </a:moveTo>
                <a:lnTo>
                  <a:pt x="3924174" y="0"/>
                </a:lnTo>
                <a:lnTo>
                  <a:pt x="3924174" y="2303758"/>
                </a:lnTo>
                <a:lnTo>
                  <a:pt x="0" y="230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6720" y="3093233"/>
            <a:ext cx="6120117" cy="1881936"/>
          </a:xfrm>
          <a:custGeom>
            <a:avLst/>
            <a:gdLst/>
            <a:ahLst/>
            <a:cxnLst/>
            <a:rect l="l" t="t" r="r" b="b"/>
            <a:pathLst>
              <a:path w="6120117" h="1881936">
                <a:moveTo>
                  <a:pt x="0" y="0"/>
                </a:moveTo>
                <a:lnTo>
                  <a:pt x="6120117" y="0"/>
                </a:lnTo>
                <a:lnTo>
                  <a:pt x="6120117" y="1881936"/>
                </a:lnTo>
                <a:lnTo>
                  <a:pt x="0" y="188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08955" y="5132562"/>
            <a:ext cx="4579922" cy="1803344"/>
          </a:xfrm>
          <a:custGeom>
            <a:avLst/>
            <a:gdLst/>
            <a:ahLst/>
            <a:cxnLst/>
            <a:rect l="l" t="t" r="r" b="b"/>
            <a:pathLst>
              <a:path w="4579922" h="1803344">
                <a:moveTo>
                  <a:pt x="0" y="0"/>
                </a:moveTo>
                <a:lnTo>
                  <a:pt x="4579922" y="0"/>
                </a:lnTo>
                <a:lnTo>
                  <a:pt x="4579922" y="1803344"/>
                </a:lnTo>
                <a:lnTo>
                  <a:pt x="0" y="1803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401957" y="5137094"/>
            <a:ext cx="1647236" cy="1476523"/>
          </a:xfrm>
          <a:custGeom>
            <a:avLst/>
            <a:gdLst/>
            <a:ahLst/>
            <a:cxnLst/>
            <a:rect l="l" t="t" r="r" b="b"/>
            <a:pathLst>
              <a:path w="1647236" h="1476523">
                <a:moveTo>
                  <a:pt x="0" y="0"/>
                </a:moveTo>
                <a:lnTo>
                  <a:pt x="1647237" y="0"/>
                </a:lnTo>
                <a:lnTo>
                  <a:pt x="1647237" y="1476523"/>
                </a:lnTo>
                <a:lnTo>
                  <a:pt x="0" y="1476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120368" y="4975169"/>
            <a:ext cx="1627183" cy="1584886"/>
          </a:xfrm>
          <a:custGeom>
            <a:avLst/>
            <a:gdLst/>
            <a:ahLst/>
            <a:cxnLst/>
            <a:rect l="l" t="t" r="r" b="b"/>
            <a:pathLst>
              <a:path w="1627183" h="1584886">
                <a:moveTo>
                  <a:pt x="0" y="0"/>
                </a:moveTo>
                <a:lnTo>
                  <a:pt x="1627183" y="0"/>
                </a:lnTo>
                <a:lnTo>
                  <a:pt x="1627183" y="1584886"/>
                </a:lnTo>
                <a:lnTo>
                  <a:pt x="0" y="1584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952506" y="651182"/>
            <a:ext cx="438298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Project Recap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25012" y="3242356"/>
            <a:ext cx="7448364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2" lvl="1" indent="-313056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Strongly associated with Public Health</a:t>
            </a:r>
          </a:p>
          <a:p>
            <a:pPr marL="626112" lvl="1" indent="-313056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Drug related crime- economic detriment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930694" y="7761753"/>
            <a:ext cx="12426612" cy="2366375"/>
            <a:chOff x="0" y="0"/>
            <a:chExt cx="16568815" cy="315516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23825"/>
              <a:ext cx="16568815" cy="2176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1"/>
                </a:lnSpc>
              </a:pPr>
              <a:r>
                <a:rPr lang="en-US" sz="2655" i="1">
                  <a:solidFill>
                    <a:srgbClr val="000000"/>
                  </a:solidFill>
                  <a:latin typeface="Garet Italics"/>
                  <a:ea typeface="Garet Italics"/>
                  <a:cs typeface="Garet Italics"/>
                  <a:sym typeface="Garet Italics"/>
                </a:rPr>
                <a:t>“Wastewater analysis is a rapidly developing scientific discipline with the potential for monitoring real-time data on geographical and temporal trends in illicit drug use.”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720989"/>
              <a:ext cx="9769411" cy="448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21"/>
                </a:lnSpc>
              </a:pPr>
              <a:r>
                <a:rPr lang="en-US" sz="1873" spc="243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-EUROPEAN UNION DRUG AGENCY (EUDA)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25061" y="2216620"/>
            <a:ext cx="517564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How are drugs used?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58318" y="2216620"/>
            <a:ext cx="357113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Why monitor?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74526" y="6541571"/>
            <a:ext cx="4366989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Why wastewater?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75709" y="4411378"/>
            <a:ext cx="2546970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(Glei and Weinstein, 2019)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70250" y="0"/>
            <a:ext cx="10147501" cy="14093751"/>
          </a:xfrm>
          <a:custGeom>
            <a:avLst/>
            <a:gdLst/>
            <a:ahLst/>
            <a:cxnLst/>
            <a:rect l="l" t="t" r="r" b="b"/>
            <a:pathLst>
              <a:path w="10147501" h="14093751">
                <a:moveTo>
                  <a:pt x="0" y="0"/>
                </a:moveTo>
                <a:lnTo>
                  <a:pt x="10147500" y="0"/>
                </a:lnTo>
                <a:lnTo>
                  <a:pt x="10147500" y="14093751"/>
                </a:lnTo>
                <a:lnTo>
                  <a:pt x="0" y="14093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75564" y="8336501"/>
            <a:ext cx="5571311" cy="1843597"/>
          </a:xfrm>
          <a:custGeom>
            <a:avLst/>
            <a:gdLst/>
            <a:ahLst/>
            <a:cxnLst/>
            <a:rect l="l" t="t" r="r" b="b"/>
            <a:pathLst>
              <a:path w="5571311" h="1843597">
                <a:moveTo>
                  <a:pt x="0" y="0"/>
                </a:moveTo>
                <a:lnTo>
                  <a:pt x="5571311" y="0"/>
                </a:lnTo>
                <a:lnTo>
                  <a:pt x="5571311" y="1843598"/>
                </a:lnTo>
                <a:lnTo>
                  <a:pt x="0" y="1843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5131" y="2743835"/>
            <a:ext cx="2429544" cy="2411875"/>
          </a:xfrm>
          <a:custGeom>
            <a:avLst/>
            <a:gdLst/>
            <a:ahLst/>
            <a:cxnLst/>
            <a:rect l="l" t="t" r="r" b="b"/>
            <a:pathLst>
              <a:path w="2429544" h="2411875">
                <a:moveTo>
                  <a:pt x="0" y="0"/>
                </a:moveTo>
                <a:lnTo>
                  <a:pt x="2429544" y="0"/>
                </a:lnTo>
                <a:lnTo>
                  <a:pt x="2429544" y="2411875"/>
                </a:lnTo>
                <a:lnTo>
                  <a:pt x="0" y="2411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04526" y="6001067"/>
            <a:ext cx="1864382" cy="2563526"/>
          </a:xfrm>
          <a:custGeom>
            <a:avLst/>
            <a:gdLst/>
            <a:ahLst/>
            <a:cxnLst/>
            <a:rect l="l" t="t" r="r" b="b"/>
            <a:pathLst>
              <a:path w="1864382" h="2563526">
                <a:moveTo>
                  <a:pt x="0" y="0"/>
                </a:moveTo>
                <a:lnTo>
                  <a:pt x="1864382" y="0"/>
                </a:lnTo>
                <a:lnTo>
                  <a:pt x="1864382" y="2563526"/>
                </a:lnTo>
                <a:lnTo>
                  <a:pt x="0" y="2563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597624" y="6008781"/>
            <a:ext cx="2549251" cy="1698438"/>
          </a:xfrm>
          <a:custGeom>
            <a:avLst/>
            <a:gdLst/>
            <a:ahLst/>
            <a:cxnLst/>
            <a:rect l="l" t="t" r="r" b="b"/>
            <a:pathLst>
              <a:path w="2549251" h="1698438">
                <a:moveTo>
                  <a:pt x="0" y="0"/>
                </a:moveTo>
                <a:lnTo>
                  <a:pt x="2549251" y="0"/>
                </a:lnTo>
                <a:lnTo>
                  <a:pt x="2549251" y="1698438"/>
                </a:lnTo>
                <a:lnTo>
                  <a:pt x="0" y="16984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39947" y="2860223"/>
            <a:ext cx="2179099" cy="2179099"/>
          </a:xfrm>
          <a:custGeom>
            <a:avLst/>
            <a:gdLst/>
            <a:ahLst/>
            <a:cxnLst/>
            <a:rect l="l" t="t" r="r" b="b"/>
            <a:pathLst>
              <a:path w="2179099" h="2179099">
                <a:moveTo>
                  <a:pt x="0" y="0"/>
                </a:moveTo>
                <a:lnTo>
                  <a:pt x="2179099" y="0"/>
                </a:lnTo>
                <a:lnTo>
                  <a:pt x="2179099" y="2179099"/>
                </a:lnTo>
                <a:lnTo>
                  <a:pt x="0" y="21790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653334" y="2686685"/>
            <a:ext cx="3867373" cy="417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Amphetamine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Cocaine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Ecstacy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Methamphetamine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61260" y="2686685"/>
            <a:ext cx="2343626" cy="657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Cannabis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Codeine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Fentanyl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Methadone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Morphine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Oxycodone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39061" y="1496982"/>
            <a:ext cx="3588023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PRESCRIBED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44665" y="1496982"/>
            <a:ext cx="4484712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UNPRESCRIBED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9653" y="337472"/>
            <a:ext cx="204869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DRUGS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70993" y="8501330"/>
            <a:ext cx="5317007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on Drug Metabolites in wastewater obtained from Statistics Canada!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5" y="2240267"/>
            <a:ext cx="14102251" cy="362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3"/>
              </a:lnSpc>
            </a:pPr>
            <a:r>
              <a:rPr lang="en-US" sz="518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is the level of the drug metabolites detected in the wastewater of each city in a span of 17 months?</a:t>
            </a:r>
          </a:p>
          <a:p>
            <a:pPr algn="l">
              <a:lnSpc>
                <a:spcPts val="7253"/>
              </a:lnSpc>
            </a:pPr>
            <a:endParaRPr lang="en-US" sz="518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5148262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42042" y="9511471"/>
            <a:ext cx="1245958" cy="695471"/>
          </a:xfrm>
          <a:custGeom>
            <a:avLst/>
            <a:gdLst/>
            <a:ahLst/>
            <a:cxnLst/>
            <a:rect l="l" t="t" r="r" b="b"/>
            <a:pathLst>
              <a:path w="1245958" h="695471">
                <a:moveTo>
                  <a:pt x="0" y="0"/>
                </a:moveTo>
                <a:lnTo>
                  <a:pt x="1245958" y="0"/>
                </a:lnTo>
                <a:lnTo>
                  <a:pt x="1245958" y="695470"/>
                </a:lnTo>
                <a:lnTo>
                  <a:pt x="0" y="695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149663" y="3511547"/>
            <a:ext cx="6048842" cy="3024421"/>
          </a:xfrm>
          <a:custGeom>
            <a:avLst/>
            <a:gdLst/>
            <a:ahLst/>
            <a:cxnLst/>
            <a:rect l="l" t="t" r="r" b="b"/>
            <a:pathLst>
              <a:path w="6048842" h="3024421">
                <a:moveTo>
                  <a:pt x="0" y="0"/>
                </a:moveTo>
                <a:lnTo>
                  <a:pt x="6048841" y="0"/>
                </a:lnTo>
                <a:lnTo>
                  <a:pt x="6048841" y="3024420"/>
                </a:lnTo>
                <a:lnTo>
                  <a:pt x="0" y="302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52236" y="0"/>
            <a:ext cx="6146268" cy="3073134"/>
          </a:xfrm>
          <a:custGeom>
            <a:avLst/>
            <a:gdLst/>
            <a:ahLst/>
            <a:cxnLst/>
            <a:rect l="l" t="t" r="r" b="b"/>
            <a:pathLst>
              <a:path w="6146268" h="3073134">
                <a:moveTo>
                  <a:pt x="0" y="0"/>
                </a:moveTo>
                <a:lnTo>
                  <a:pt x="6146268" y="0"/>
                </a:lnTo>
                <a:lnTo>
                  <a:pt x="6146268" y="3073134"/>
                </a:lnTo>
                <a:lnTo>
                  <a:pt x="0" y="3073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296835" y="7006215"/>
            <a:ext cx="5856189" cy="2928094"/>
          </a:xfrm>
          <a:custGeom>
            <a:avLst/>
            <a:gdLst/>
            <a:ahLst/>
            <a:cxnLst/>
            <a:rect l="l" t="t" r="r" b="b"/>
            <a:pathLst>
              <a:path w="5856189" h="2928094">
                <a:moveTo>
                  <a:pt x="0" y="0"/>
                </a:moveTo>
                <a:lnTo>
                  <a:pt x="5856189" y="0"/>
                </a:lnTo>
                <a:lnTo>
                  <a:pt x="5856189" y="2928094"/>
                </a:lnTo>
                <a:lnTo>
                  <a:pt x="0" y="2928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986" y="3496838"/>
            <a:ext cx="6044590" cy="3022295"/>
          </a:xfrm>
          <a:custGeom>
            <a:avLst/>
            <a:gdLst/>
            <a:ahLst/>
            <a:cxnLst/>
            <a:rect l="l" t="t" r="r" b="b"/>
            <a:pathLst>
              <a:path w="6044590" h="3022295">
                <a:moveTo>
                  <a:pt x="0" y="0"/>
                </a:moveTo>
                <a:lnTo>
                  <a:pt x="6044590" y="0"/>
                </a:lnTo>
                <a:lnTo>
                  <a:pt x="6044590" y="3022295"/>
                </a:lnTo>
                <a:lnTo>
                  <a:pt x="0" y="30222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006756" y="0"/>
            <a:ext cx="6146268" cy="3073134"/>
          </a:xfrm>
          <a:custGeom>
            <a:avLst/>
            <a:gdLst/>
            <a:ahLst/>
            <a:cxnLst/>
            <a:rect l="l" t="t" r="r" b="b"/>
            <a:pathLst>
              <a:path w="6146268" h="3073134">
                <a:moveTo>
                  <a:pt x="0" y="0"/>
                </a:moveTo>
                <a:lnTo>
                  <a:pt x="6146268" y="0"/>
                </a:lnTo>
                <a:lnTo>
                  <a:pt x="6146268" y="3073134"/>
                </a:lnTo>
                <a:lnTo>
                  <a:pt x="0" y="3073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6146268" cy="3073134"/>
          </a:xfrm>
          <a:custGeom>
            <a:avLst/>
            <a:gdLst/>
            <a:ahLst/>
            <a:cxnLst/>
            <a:rect l="l" t="t" r="r" b="b"/>
            <a:pathLst>
              <a:path w="6146268" h="3073134">
                <a:moveTo>
                  <a:pt x="0" y="0"/>
                </a:moveTo>
                <a:lnTo>
                  <a:pt x="6146268" y="0"/>
                </a:lnTo>
                <a:lnTo>
                  <a:pt x="6146268" y="3073134"/>
                </a:lnTo>
                <a:lnTo>
                  <a:pt x="0" y="30731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057576" y="3496838"/>
            <a:ext cx="6078258" cy="3039129"/>
          </a:xfrm>
          <a:custGeom>
            <a:avLst/>
            <a:gdLst/>
            <a:ahLst/>
            <a:cxnLst/>
            <a:rect l="l" t="t" r="r" b="b"/>
            <a:pathLst>
              <a:path w="6078258" h="3039129">
                <a:moveTo>
                  <a:pt x="0" y="0"/>
                </a:moveTo>
                <a:lnTo>
                  <a:pt x="6078257" y="0"/>
                </a:lnTo>
                <a:lnTo>
                  <a:pt x="6078257" y="3039129"/>
                </a:lnTo>
                <a:lnTo>
                  <a:pt x="0" y="30391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839036" y="3015984"/>
            <a:ext cx="2091344" cy="35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Halifax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54941" y="3015984"/>
            <a:ext cx="2091344" cy="35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Montreal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79698" y="3015984"/>
            <a:ext cx="2091344" cy="35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Toronto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36313" y="6564542"/>
            <a:ext cx="2091344" cy="35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Prince Albert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79257" y="9962884"/>
            <a:ext cx="2091344" cy="35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Saskatoon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28412" y="6564542"/>
            <a:ext cx="2091344" cy="35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Vancouver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1495" y="6564542"/>
            <a:ext cx="2091344" cy="355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Edmonton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-7064768" y="137309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651" y="1578291"/>
            <a:ext cx="5321785" cy="2908424"/>
          </a:xfrm>
          <a:custGeom>
            <a:avLst/>
            <a:gdLst/>
            <a:ahLst/>
            <a:cxnLst/>
            <a:rect l="l" t="t" r="r" b="b"/>
            <a:pathLst>
              <a:path w="5321785" h="2908424">
                <a:moveTo>
                  <a:pt x="0" y="0"/>
                </a:moveTo>
                <a:lnTo>
                  <a:pt x="5321785" y="0"/>
                </a:lnTo>
                <a:lnTo>
                  <a:pt x="5321785" y="2908425"/>
                </a:lnTo>
                <a:lnTo>
                  <a:pt x="0" y="2908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001" t="-49363" r="-54420" b="-468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846826" y="21424"/>
            <a:ext cx="5303871" cy="3113735"/>
          </a:xfrm>
          <a:custGeom>
            <a:avLst/>
            <a:gdLst/>
            <a:ahLst/>
            <a:cxnLst/>
            <a:rect l="l" t="t" r="r" b="b"/>
            <a:pathLst>
              <a:path w="5303871" h="3113735">
                <a:moveTo>
                  <a:pt x="0" y="0"/>
                </a:moveTo>
                <a:lnTo>
                  <a:pt x="5303871" y="0"/>
                </a:lnTo>
                <a:lnTo>
                  <a:pt x="5303871" y="3113735"/>
                </a:lnTo>
                <a:lnTo>
                  <a:pt x="0" y="3113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400" end="2508.646"/>
                </p14:media>
              </p:ext>
            </p:extLst>
          </p:nvPr>
        </p:nvPicPr>
        <p:blipFill>
          <a:blip r:embed="rId7"/>
          <a:srcRect l="185" t="3672" r="185"/>
          <a:stretch>
            <a:fillRect/>
          </a:stretch>
        </p:blipFill>
        <p:spPr>
          <a:xfrm>
            <a:off x="5650753" y="3610754"/>
            <a:ext cx="12322239" cy="56475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555309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HEAT MAP OF CANADA </a:t>
            </a:r>
          </a:p>
        </p:txBody>
      </p:sp>
      <p:sp>
        <p:nvSpPr>
          <p:cNvPr id="7" name="Freeform 7"/>
          <p:cNvSpPr/>
          <p:nvPr/>
        </p:nvSpPr>
        <p:spPr>
          <a:xfrm>
            <a:off x="5650753" y="3472890"/>
            <a:ext cx="2079132" cy="2453253"/>
          </a:xfrm>
          <a:custGeom>
            <a:avLst/>
            <a:gdLst/>
            <a:ahLst/>
            <a:cxnLst/>
            <a:rect l="l" t="t" r="r" b="b"/>
            <a:pathLst>
              <a:path w="2079132" h="2453253">
                <a:moveTo>
                  <a:pt x="0" y="0"/>
                </a:moveTo>
                <a:lnTo>
                  <a:pt x="2079132" y="0"/>
                </a:lnTo>
                <a:lnTo>
                  <a:pt x="2079132" y="2453252"/>
                </a:lnTo>
                <a:lnTo>
                  <a:pt x="0" y="24532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5893861" y="6805047"/>
            <a:ext cx="2079132" cy="2453253"/>
          </a:xfrm>
          <a:custGeom>
            <a:avLst/>
            <a:gdLst/>
            <a:ahLst/>
            <a:cxnLst/>
            <a:rect l="l" t="t" r="r" b="b"/>
            <a:pathLst>
              <a:path w="2079132" h="2453253">
                <a:moveTo>
                  <a:pt x="0" y="0"/>
                </a:moveTo>
                <a:lnTo>
                  <a:pt x="2079131" y="0"/>
                </a:lnTo>
                <a:lnTo>
                  <a:pt x="2079131" y="2453253"/>
                </a:lnTo>
                <a:lnTo>
                  <a:pt x="0" y="2453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60838" y="1927857"/>
            <a:ext cx="3487293" cy="4114800"/>
          </a:xfrm>
          <a:custGeom>
            <a:avLst/>
            <a:gdLst/>
            <a:ahLst/>
            <a:cxnLst/>
            <a:rect l="l" t="t" r="r" b="b"/>
            <a:pathLst>
              <a:path w="3487293" h="4114800">
                <a:moveTo>
                  <a:pt x="0" y="0"/>
                </a:moveTo>
                <a:lnTo>
                  <a:pt x="3487293" y="0"/>
                </a:lnTo>
                <a:lnTo>
                  <a:pt x="3487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2632176" y="6175586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6" y="0"/>
                </a:lnTo>
                <a:lnTo>
                  <a:pt x="3294986" y="3887889"/>
                </a:lnTo>
                <a:lnTo>
                  <a:pt x="0" y="3887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2335725" y="1680651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5" y="0"/>
                </a:lnTo>
                <a:lnTo>
                  <a:pt x="3294985" y="3887888"/>
                </a:lnTo>
                <a:lnTo>
                  <a:pt x="0" y="388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2657290" y="6472038"/>
            <a:ext cx="3294985" cy="3887888"/>
          </a:xfrm>
          <a:custGeom>
            <a:avLst/>
            <a:gdLst/>
            <a:ahLst/>
            <a:cxnLst/>
            <a:rect l="l" t="t" r="r" b="b"/>
            <a:pathLst>
              <a:path w="3294985" h="3887888">
                <a:moveTo>
                  <a:pt x="0" y="0"/>
                </a:moveTo>
                <a:lnTo>
                  <a:pt x="3294985" y="0"/>
                </a:lnTo>
                <a:lnTo>
                  <a:pt x="3294985" y="3887888"/>
                </a:lnTo>
                <a:lnTo>
                  <a:pt x="0" y="388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627741" y="2219177"/>
            <a:ext cx="13041503" cy="7588978"/>
          </a:xfrm>
          <a:custGeom>
            <a:avLst/>
            <a:gdLst/>
            <a:ahLst/>
            <a:cxnLst/>
            <a:rect l="l" t="t" r="r" b="b"/>
            <a:pathLst>
              <a:path w="13041503" h="7588978">
                <a:moveTo>
                  <a:pt x="0" y="0"/>
                </a:moveTo>
                <a:lnTo>
                  <a:pt x="13041503" y="0"/>
                </a:lnTo>
                <a:lnTo>
                  <a:pt x="13041503" y="7588978"/>
                </a:lnTo>
                <a:lnTo>
                  <a:pt x="0" y="7588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54" b="-15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405957" y="330427"/>
            <a:ext cx="16230600" cy="130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WHICH ARE THE TOP THREE CITIES WITH THE HIGHEST DETECTION OF DRUG METABOLITES?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707</Words>
  <Application>Microsoft Macintosh PowerPoint</Application>
  <PresentationFormat>Custom</PresentationFormat>
  <Paragraphs>120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Public Sans Bold</vt:lpstr>
      <vt:lpstr>Poppins Medium</vt:lpstr>
      <vt:lpstr>Calibri</vt:lpstr>
      <vt:lpstr>Playfair Display</vt:lpstr>
      <vt:lpstr>Canva Sans Bold</vt:lpstr>
      <vt:lpstr>Canva Sans</vt:lpstr>
      <vt:lpstr>Canva Sans Italics</vt:lpstr>
      <vt:lpstr>Garet Italics</vt:lpstr>
      <vt:lpstr>Public Sans</vt:lpstr>
      <vt:lpstr>Arial</vt:lpstr>
      <vt:lpstr>Lustria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Safeen Mridha Ayda Takehei Danae McCulloch Wardah Ali Navyasri Chinthapatla</dc:title>
  <cp:lastModifiedBy>Shawn M</cp:lastModifiedBy>
  <cp:revision>1</cp:revision>
  <dcterms:created xsi:type="dcterms:W3CDTF">2006-08-16T00:00:00Z</dcterms:created>
  <dcterms:modified xsi:type="dcterms:W3CDTF">2025-01-10T19:28:29Z</dcterms:modified>
  <dc:identifier>DAGR35i-xFs</dc:identifier>
</cp:coreProperties>
</file>